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51" r:id="rId2"/>
    <p:sldMasterId id="2147483659" r:id="rId3"/>
    <p:sldMasterId id="2147483661" r:id="rId4"/>
  </p:sldMasterIdLst>
  <p:sldIdLst>
    <p:sldId id="303" r:id="rId5"/>
    <p:sldId id="324" r:id="rId6"/>
    <p:sldId id="326" r:id="rId7"/>
    <p:sldId id="327" r:id="rId8"/>
    <p:sldId id="328" r:id="rId9"/>
    <p:sldId id="329" r:id="rId10"/>
    <p:sldId id="330" r:id="rId11"/>
    <p:sldId id="307" r:id="rId12"/>
    <p:sldId id="317" r:id="rId13"/>
    <p:sldId id="318" r:id="rId14"/>
    <p:sldId id="308" r:id="rId15"/>
    <p:sldId id="319" r:id="rId16"/>
    <p:sldId id="309" r:id="rId17"/>
    <p:sldId id="320" r:id="rId18"/>
    <p:sldId id="321" r:id="rId19"/>
    <p:sldId id="331" r:id="rId20"/>
    <p:sldId id="322" r:id="rId21"/>
    <p:sldId id="323" r:id="rId22"/>
    <p:sldId id="310" r:id="rId23"/>
  </p:sldIdLst>
  <p:sldSz cx="9144000" cy="6858000" type="screen4x3"/>
  <p:notesSz cx="6858000" cy="9144000"/>
  <p:embeddedFontLst>
    <p:embeddedFont>
      <p:font typeface="Gill Sans Ultra Bold" pitchFamily="34" charset="0"/>
      <p:regular r:id="rId24"/>
    </p:embeddedFont>
    <p:embeddedFont>
      <p:font typeface="Tahoma" pitchFamily="34" charset="0"/>
      <p:regular r:id="rId25"/>
      <p:bold r:id="rId26"/>
    </p:embeddedFont>
    <p:embeddedFont>
      <p:font typeface="Comic Sans MS" pitchFamily="66" charset="0"/>
      <p:regular r:id="rId27"/>
      <p:bold r:id="rId28"/>
    </p:embeddedFont>
    <p:embeddedFont>
      <p:font typeface="Harlow Solid Italic" pitchFamily="82" charset="0"/>
      <p:italic r:id="rId29"/>
    </p:embeddedFont>
    <p:embeddedFont>
      <p:font typeface="Impact" pitchFamily="34" charset="0"/>
      <p:regular r:id="rId30"/>
    </p:embeddedFont>
    <p:embeddedFont>
      <p:font typeface="Arial Black" pitchFamily="34" charset="0"/>
      <p:bold r:id="rId31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FF33"/>
    <a:srgbClr val="0000FF"/>
    <a:srgbClr val="969696"/>
    <a:srgbClr val="CC3300"/>
    <a:srgbClr val="4D4D4D"/>
    <a:srgbClr val="FF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482" autoAdjust="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font" Target="fonts/font3.fntdata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font" Target="fonts/font2.fntdata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1.fntdata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font" Target="fonts/font5.fntdata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font" Target="fonts/font8.fntdata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font" Target="fonts/font4.fntdata"/><Relationship Id="rId30" Type="http://schemas.openxmlformats.org/officeDocument/2006/relationships/font" Target="fonts/font7.fntdata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8500C3-B0A5-48B2-9EB1-277D2257A7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215221"/>
      </p:ext>
    </p:extLst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6F312-41C4-4C3A-80C7-6D4E4E385C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260441"/>
      </p:ext>
    </p:extLst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0B7992-7D33-4ECA-9FDE-842CB70414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00033"/>
      </p:ext>
    </p:extLst>
  </p:cSld>
  <p:clrMapOvr>
    <a:masterClrMapping/>
  </p:clrMapOvr>
  <p:transition spd="slow">
    <p:circl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shape">
            <a:fillToRect l="25833" t="26666" r="18" b="45557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722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grpSp>
          <p:nvGrpSpPr>
            <p:cNvPr id="158723" name="Group 3"/>
            <p:cNvGrpSpPr>
              <a:grpSpLocks/>
            </p:cNvGrpSpPr>
            <p:nvPr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pic>
            <p:nvPicPr>
              <p:cNvPr id="158724" name="Picture 4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832" cy="43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158725" name="Rectangle 5"/>
              <p:cNvSpPr>
                <a:spLocks noChangeArrowheads="1"/>
              </p:cNvSpPr>
              <p:nvPr/>
            </p:nvSpPr>
            <p:spPr bwMode="auto">
              <a:xfrm>
                <a:off x="0" y="1152"/>
                <a:ext cx="5759" cy="1200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158726" name="Picture 6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836"/>
              <a:ext cx="1152" cy="1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15872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2362200" y="1828800"/>
            <a:ext cx="6780213" cy="19050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58728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58729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FCC66"/>
                </a:solidFill>
              </a:defRPr>
            </a:lvl1pPr>
          </a:lstStyle>
          <a:p>
            <a:endParaRPr lang="en-US"/>
          </a:p>
        </p:txBody>
      </p:sp>
      <p:sp>
        <p:nvSpPr>
          <p:cNvPr id="158730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CC66"/>
                </a:solidFill>
              </a:defRPr>
            </a:lvl1pPr>
          </a:lstStyle>
          <a:p>
            <a:endParaRPr lang="en-US"/>
          </a:p>
        </p:txBody>
      </p:sp>
      <p:sp>
        <p:nvSpPr>
          <p:cNvPr id="158731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CC66"/>
                </a:solidFill>
              </a:defRPr>
            </a:lvl1pPr>
          </a:lstStyle>
          <a:p>
            <a:fld id="{5CC4BC93-249F-4B40-B133-6BFCC1F34D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D474BC-148C-4E8A-8DBD-A6A06F2710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832657"/>
      </p:ext>
    </p:extLst>
  </p:cSld>
  <p:clrMapOvr>
    <a:masterClrMapping/>
  </p:clrMapOvr>
  <p:transition spd="med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DFAD88-F375-4259-B1C0-A140F74362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626300"/>
      </p:ext>
    </p:extLst>
  </p:cSld>
  <p:clrMapOvr>
    <a:masterClrMapping/>
  </p:clrMapOvr>
  <p:transition spd="med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86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B5C7ED-0F21-4290-ACA6-35E65F9D60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00810"/>
      </p:ext>
    </p:extLst>
  </p:cSld>
  <p:clrMapOvr>
    <a:masterClrMapping/>
  </p:clrMapOvr>
  <p:transition spd="med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A0AF36-574F-4368-9C53-FDDC7B0B5F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418131"/>
      </p:ext>
    </p:extLst>
  </p:cSld>
  <p:clrMapOvr>
    <a:masterClrMapping/>
  </p:clrMapOvr>
  <p:transition spd="med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7A9054-7E65-4BA4-81E1-8EF63A5A1E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544726"/>
      </p:ext>
    </p:extLst>
  </p:cSld>
  <p:clrMapOvr>
    <a:masterClrMapping/>
  </p:clrMapOvr>
  <p:transition spd="med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B7D589-B926-428D-9E22-AA4D8AF52F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531667"/>
      </p:ext>
    </p:extLst>
  </p:cSld>
  <p:clrMapOvr>
    <a:masterClrMapping/>
  </p:clrMapOvr>
  <p:transition spd="med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EAF0DA-F1C9-4C0C-8034-DFE75C314D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717236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8DFBD-1FB7-4B81-985A-8CACF2488F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17880"/>
      </p:ext>
    </p:extLst>
  </p:cSld>
  <p:clrMapOvr>
    <a:masterClrMapping/>
  </p:clrMapOvr>
  <p:transition spd="slow">
    <p:circl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8F2D5A-6424-48B6-9DB2-92D43D4FA4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169947"/>
      </p:ext>
    </p:extLst>
  </p:cSld>
  <p:clrMapOvr>
    <a:masterClrMapping/>
  </p:clrMapOvr>
  <p:transition spd="med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5DADAE-D397-4564-B013-EF232C8E72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556976"/>
      </p:ext>
    </p:extLst>
  </p:cSld>
  <p:clrMapOvr>
    <a:masterClrMapping/>
  </p:clrMapOvr>
  <p:transition spd="med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055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EECA26-AA42-469C-B7FB-0EF547073D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949829"/>
      </p:ext>
    </p:extLst>
  </p:cSld>
  <p:clrMapOvr>
    <a:masterClrMapping/>
  </p:clrMapOvr>
  <p:transition spd="med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581400"/>
            <a:ext cx="9144000" cy="781050"/>
          </a:xfrm>
        </p:spPr>
        <p:txBody>
          <a:bodyPr/>
          <a:lstStyle>
            <a:lvl1pPr algn="ctr">
              <a:defRPr sz="4400" b="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546600"/>
            <a:ext cx="9144000" cy="787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7101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0" y="6613525"/>
            <a:ext cx="2133600" cy="16827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7101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7101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613525"/>
            <a:ext cx="2133600" cy="16827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fld id="{57911AEC-A67D-4B2A-B4B1-A66CDA9203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0F8344-83F5-42F5-A819-E3C78FF274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54264"/>
      </p:ext>
    </p:extLst>
  </p:cSld>
  <p:clrMapOvr>
    <a:masterClrMapping/>
  </p:clrMapOvr>
  <p:transition spd="med">
    <p:fade thruBlk="1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D66465-A2E7-4244-A5FA-81B187CDA5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215947"/>
      </p:ext>
    </p:extLst>
  </p:cSld>
  <p:clrMapOvr>
    <a:masterClrMapping/>
  </p:clrMapOvr>
  <p:transition spd="med">
    <p:fade thruBlk="1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685800"/>
            <a:ext cx="3848100" cy="586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29100" y="685800"/>
            <a:ext cx="3848100" cy="586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D2BA46-A42A-46D0-966A-D147A7C2C6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21210"/>
      </p:ext>
    </p:extLst>
  </p:cSld>
  <p:clrMapOvr>
    <a:masterClrMapping/>
  </p:clrMapOvr>
  <p:transition spd="med">
    <p:fade thruBlk="1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50F17B-6AC3-4619-A762-DCED9F51B0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944693"/>
      </p:ext>
    </p:extLst>
  </p:cSld>
  <p:clrMapOvr>
    <a:masterClrMapping/>
  </p:clrMapOvr>
  <p:transition spd="med">
    <p:fade thruBlk="1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D1F0D7-BCBB-4F90-B345-2FD18D622F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82609"/>
      </p:ext>
    </p:extLst>
  </p:cSld>
  <p:clrMapOvr>
    <a:masterClrMapping/>
  </p:clrMapOvr>
  <p:transition spd="med">
    <p:fade thruBlk="1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51524-ECD6-4261-916B-D1B6A9912A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29708"/>
      </p:ext>
    </p:extLst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BBD0F-9E2D-4741-BAF6-F958A1DA5F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511702"/>
      </p:ext>
    </p:extLst>
  </p:cSld>
  <p:clrMapOvr>
    <a:masterClrMapping/>
  </p:clrMapOvr>
  <p:transition spd="slow">
    <p:circl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86DE5-8CEA-4FC9-AEEC-60626A4834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98023"/>
      </p:ext>
    </p:extLst>
  </p:cSld>
  <p:clrMapOvr>
    <a:masterClrMapping/>
  </p:clrMapOvr>
  <p:transition spd="med">
    <p:fade thruBlk="1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EAA03E-EE4A-4593-8098-F2B6AEA677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075073"/>
      </p:ext>
    </p:extLst>
  </p:cSld>
  <p:clrMapOvr>
    <a:masterClrMapping/>
  </p:clrMapOvr>
  <p:transition spd="med">
    <p:fade thruBlk="1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743687-14C0-4D5E-87BE-CE9F3EEF39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887830"/>
      </p:ext>
    </p:extLst>
  </p:cSld>
  <p:clrMapOvr>
    <a:masterClrMapping/>
  </p:clrMapOvr>
  <p:transition spd="med">
    <p:fade thruBlk="1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15050" y="0"/>
            <a:ext cx="1962150" cy="655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5734050" cy="655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CE8826-9D09-4DD4-9199-82B0BEDE36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217035"/>
      </p:ext>
    </p:extLst>
  </p:cSld>
  <p:clrMapOvr>
    <a:masterClrMapping/>
  </p:clrMapOvr>
  <p:transition spd="med">
    <p:fade thruBlk="1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130425"/>
            <a:ext cx="8077200" cy="1470025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7715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7715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F3BB52D-3776-4896-8CCE-84FE652813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DAAA97-5C7C-4857-BE1B-80CC824BE8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533371"/>
      </p:ext>
    </p:extLst>
  </p:cSld>
  <p:clrMapOvr>
    <a:masterClrMapping/>
  </p:clrMapOvr>
  <p:transition spd="med">
    <p:fade thruBlk="1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AA17F-A3A4-43A5-8627-BB60D2E21C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224551"/>
      </p:ext>
    </p:extLst>
  </p:cSld>
  <p:clrMapOvr>
    <a:masterClrMapping/>
  </p:clrMapOvr>
  <p:transition spd="med">
    <p:fade thruBlk="1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057400"/>
            <a:ext cx="37719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2057400"/>
            <a:ext cx="37719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59C5C6-7FFB-4516-9EB8-AA08708B92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284884"/>
      </p:ext>
    </p:extLst>
  </p:cSld>
  <p:clrMapOvr>
    <a:masterClrMapping/>
  </p:clrMapOvr>
  <p:transition spd="med">
    <p:fade thruBlk="1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B22B3-9863-4C60-BE99-53819884BD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473669"/>
      </p:ext>
    </p:extLst>
  </p:cSld>
  <p:clrMapOvr>
    <a:masterClrMapping/>
  </p:clrMapOvr>
  <p:transition spd="med">
    <p:fade thruBlk="1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FBF929-1D23-4984-9640-79E2E94139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607603"/>
      </p:ext>
    </p:extLst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EC442-710D-407C-BD9E-1A8DA93CBB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54"/>
      </p:ext>
    </p:extLst>
  </p:cSld>
  <p:clrMapOvr>
    <a:masterClrMapping/>
  </p:clrMapOvr>
  <p:transition spd="slow">
    <p:circl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E7CC62-664B-4BD5-B18B-D81044C1C1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695407"/>
      </p:ext>
    </p:extLst>
  </p:cSld>
  <p:clrMapOvr>
    <a:masterClrMapping/>
  </p:clrMapOvr>
  <p:transition spd="med">
    <p:fade thruBlk="1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84D55-8E3C-41EC-918B-B976C48174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563919"/>
      </p:ext>
    </p:extLst>
  </p:cSld>
  <p:clrMapOvr>
    <a:masterClrMapping/>
  </p:clrMapOvr>
  <p:transition spd="med">
    <p:fade thruBlk="1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E85EDF-145D-407E-9825-991A691868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066015"/>
      </p:ext>
    </p:extLst>
  </p:cSld>
  <p:clrMapOvr>
    <a:masterClrMapping/>
  </p:clrMapOvr>
  <p:transition spd="med">
    <p:fade thruBlk="1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B15442-0A70-4A98-82EB-2B3FE8A041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656661"/>
      </p:ext>
    </p:extLst>
  </p:cSld>
  <p:clrMapOvr>
    <a:masterClrMapping/>
  </p:clrMapOvr>
  <p:transition spd="med">
    <p:fade thruBlk="1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762000"/>
            <a:ext cx="1924050" cy="5364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5619750" cy="5364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DA7B2F-4609-4AB5-9207-66A481B957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8268"/>
      </p:ext>
    </p:extLst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09F510-82BA-4582-97E5-DCFAA95381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434875"/>
      </p:ext>
    </p:extLst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819517-DBDB-4A6C-B7E2-AD4C0B7F48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907481"/>
      </p:ext>
    </p:extLst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D19A2-AA97-4BCE-BBBE-1616B13864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631757"/>
      </p:ext>
    </p:extLst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4D10F-6E12-4B14-8CEC-A1E8E122B2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0353"/>
      </p:ext>
    </p:extLst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796266-2A0E-4002-A3DB-981153B2C2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458342"/>
      </p:ext>
    </p:extLst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DC3AFE2-054A-41D8-9CB4-F203734533A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slow">
    <p:circle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shape">
            <a:fillToRect l="833" t="8888" r="14168" b="74445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7698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pic>
          <p:nvPicPr>
            <p:cNvPr id="157699" name="Picture 3"/>
            <p:cNvPicPr>
              <a:picLocks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27" y="0"/>
              <a:ext cx="832" cy="4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57700" name="Rectangle 4"/>
            <p:cNvSpPr>
              <a:spLocks noChangeArrowheads="1"/>
            </p:cNvSpPr>
            <p:nvPr/>
          </p:nvSpPr>
          <p:spPr bwMode="auto">
            <a:xfrm>
              <a:off x="0" y="384"/>
              <a:ext cx="5759" cy="720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77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77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5770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5770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fld id="{FDC65203-7DAF-4F2E-96AD-B54FD93F7EFD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ransition spd="med"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7848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685800"/>
            <a:ext cx="7848600" cy="586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84950"/>
            <a:ext cx="21336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13525"/>
            <a:ext cx="28956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Tahoma" pitchFamily="34" charset="0"/>
              </a:defRPr>
            </a:lvl1pPr>
          </a:lstStyle>
          <a:p>
            <a:fld id="{66244C00-85C8-4CFF-9533-C57170083E45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ransition spd="med">
    <p:fade thruBlk="1"/>
  </p:transition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762000"/>
            <a:ext cx="7696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057400"/>
            <a:ext cx="7696200" cy="406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61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761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052404B-8B64-42E5-99CD-45A38878616D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ransition spd="med">
    <p:fade thruBlk="1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WordArt 3"/>
          <p:cNvSpPr>
            <a:spLocks noChangeArrowheads="1" noChangeShapeType="1" noTextEdit="1"/>
          </p:cNvSpPr>
          <p:nvPr/>
        </p:nvSpPr>
        <p:spPr bwMode="auto">
          <a:xfrm rot="-950008">
            <a:off x="457200" y="838200"/>
            <a:ext cx="5181600" cy="2667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81320" dir="3080412" algn="ctr" rotWithShape="0">
                    <a:srgbClr val="FFFF00"/>
                  </a:outerShdw>
                </a:effectLst>
                <a:latin typeface="Harlow Solid Italic" pitchFamily="82" charset="0"/>
              </a:rPr>
              <a:t>Why?</a:t>
            </a:r>
          </a:p>
        </p:txBody>
      </p:sp>
      <p:sp>
        <p:nvSpPr>
          <p:cNvPr id="126980" name="Text Box 4"/>
          <p:cNvSpPr txBox="1">
            <a:spLocks noChangeArrowheads="1"/>
          </p:cNvSpPr>
          <p:nvPr/>
        </p:nvSpPr>
        <p:spPr bwMode="auto">
          <a:xfrm>
            <a:off x="1676400" y="4533900"/>
            <a:ext cx="6096000" cy="1104900"/>
          </a:xfrm>
          <a:prstGeom prst="rect">
            <a:avLst/>
          </a:prstGeom>
          <a:solidFill>
            <a:srgbClr val="0066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32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Why we do not have</a:t>
            </a:r>
          </a:p>
          <a:p>
            <a:pPr algn="ctr"/>
            <a:r>
              <a:rPr lang="en-US" sz="32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a church kitchen</a:t>
            </a:r>
          </a:p>
        </p:txBody>
      </p:sp>
      <p:pic>
        <p:nvPicPr>
          <p:cNvPr id="126982" name="Picture 6" descr="j023776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609600"/>
            <a:ext cx="2219325" cy="2230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76400" y="3657600"/>
            <a:ext cx="1005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Part 2</a:t>
            </a:r>
            <a:endParaRPr lang="en-US" sz="2400" i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484" name="Picture 4" descr="[Graphic - Foyer]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9600"/>
            <a:ext cx="8458200" cy="563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8485" name="Text Box 5"/>
          <p:cNvSpPr txBox="1">
            <a:spLocks noChangeArrowheads="1"/>
          </p:cNvSpPr>
          <p:nvPr/>
        </p:nvSpPr>
        <p:spPr bwMode="auto">
          <a:xfrm>
            <a:off x="2514600" y="304800"/>
            <a:ext cx="4054475" cy="650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Church Kitchen</a:t>
            </a:r>
          </a:p>
        </p:txBody>
      </p:sp>
      <p:sp>
        <p:nvSpPr>
          <p:cNvPr id="148486" name="Text Box 6"/>
          <p:cNvSpPr txBox="1">
            <a:spLocks noChangeArrowheads="1"/>
          </p:cNvSpPr>
          <p:nvPr/>
        </p:nvSpPr>
        <p:spPr bwMode="auto">
          <a:xfrm>
            <a:off x="685800" y="1981200"/>
            <a:ext cx="82296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/>
              <a:t> Is not the work of </a:t>
            </a:r>
            <a:r>
              <a:rPr lang="en-US" sz="4000" b="1" u="sng"/>
              <a:t>Evangelism</a:t>
            </a:r>
          </a:p>
          <a:p>
            <a:pPr>
              <a:spcBef>
                <a:spcPct val="50000"/>
              </a:spcBef>
            </a:pPr>
            <a:r>
              <a:rPr lang="en-US" sz="4000" b="1"/>
              <a:t> Is Not the work of </a:t>
            </a:r>
            <a:r>
              <a:rPr lang="en-US" sz="4000" b="1" u="sng"/>
              <a:t>Edification</a:t>
            </a:r>
          </a:p>
          <a:p>
            <a:pPr>
              <a:spcBef>
                <a:spcPct val="50000"/>
              </a:spcBef>
            </a:pPr>
            <a:r>
              <a:rPr lang="en-US" sz="4000" b="1"/>
              <a:t> Is Not the work of </a:t>
            </a:r>
            <a:r>
              <a:rPr lang="en-US" sz="4000" b="1" u="sng"/>
              <a:t>Benevolence</a:t>
            </a:r>
          </a:p>
        </p:txBody>
      </p:sp>
      <p:pic>
        <p:nvPicPr>
          <p:cNvPr id="148487" name="Picture 7" descr="u3_whiiz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33600"/>
            <a:ext cx="349250" cy="45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8488" name="Picture 8" descr="u3_whiiz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51175"/>
            <a:ext cx="349250" cy="45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8489" name="Picture 9" descr="u3_whiiz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965575"/>
            <a:ext cx="349250" cy="45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6096000" cy="1104900"/>
          </a:xfrm>
          <a:prstGeom prst="rect">
            <a:avLst/>
          </a:prstGeom>
          <a:solidFill>
            <a:srgbClr val="0066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32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Why we do not have</a:t>
            </a:r>
          </a:p>
          <a:p>
            <a:pPr algn="ctr"/>
            <a:r>
              <a:rPr lang="en-US" sz="32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a church kitchen</a:t>
            </a:r>
          </a:p>
        </p:txBody>
      </p:sp>
      <p:pic>
        <p:nvPicPr>
          <p:cNvPr id="132099" name="Picture 3" descr="j023776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28600"/>
            <a:ext cx="17430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914400" y="2057400"/>
            <a:ext cx="7696200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2"/>
                </a:solidFill>
                <a:latin typeface="Comic Sans MS" pitchFamily="66" charset="0"/>
              </a:rPr>
              <a:t>I. 	No Bible Authority For it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2"/>
                </a:solidFill>
                <a:latin typeface="Comic Sans MS" pitchFamily="66" charset="0"/>
              </a:rPr>
              <a:t>II. 	Not A Work Of The Church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Comic Sans MS" pitchFamily="66" charset="0"/>
              </a:rPr>
              <a:t>III. The Church Is Not A Social Order / 	The Gospel Is Not A Social Gospel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14" name="Line 10"/>
          <p:cNvSpPr>
            <a:spLocks noChangeShapeType="1"/>
          </p:cNvSpPr>
          <p:nvPr/>
        </p:nvSpPr>
        <p:spPr bwMode="auto">
          <a:xfrm flipV="1">
            <a:off x="3962400" y="1828800"/>
            <a:ext cx="4724400" cy="5334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49510" name="Picture 6" descr="soci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"/>
            <a:ext cx="1311275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9511" name="WordArt 7"/>
          <p:cNvSpPr>
            <a:spLocks noChangeArrowheads="1" noChangeShapeType="1" noTextEdit="1"/>
          </p:cNvSpPr>
          <p:nvPr/>
        </p:nvSpPr>
        <p:spPr bwMode="auto">
          <a:xfrm>
            <a:off x="2133600" y="0"/>
            <a:ext cx="4495800" cy="14573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34639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Not a Social Order</a:t>
            </a:r>
          </a:p>
        </p:txBody>
      </p:sp>
      <p:sp>
        <p:nvSpPr>
          <p:cNvPr id="149512" name="WordArt 8"/>
          <p:cNvSpPr>
            <a:spLocks noChangeArrowheads="1" noChangeShapeType="1" noTextEdit="1"/>
          </p:cNvSpPr>
          <p:nvPr/>
        </p:nvSpPr>
        <p:spPr bwMode="auto">
          <a:xfrm>
            <a:off x="3962400" y="990600"/>
            <a:ext cx="4800600" cy="14573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34639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Not a Social Gospel</a:t>
            </a:r>
          </a:p>
        </p:txBody>
      </p:sp>
      <p:sp>
        <p:nvSpPr>
          <p:cNvPr id="149513" name="Line 9"/>
          <p:cNvSpPr>
            <a:spLocks noChangeShapeType="1"/>
          </p:cNvSpPr>
          <p:nvPr/>
        </p:nvSpPr>
        <p:spPr bwMode="auto">
          <a:xfrm flipV="1">
            <a:off x="2057400" y="1066800"/>
            <a:ext cx="4724400" cy="5334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515" name="Rectangle 11" descr="Parchment"/>
          <p:cNvSpPr>
            <a:spLocks noChangeArrowheads="1"/>
          </p:cNvSpPr>
          <p:nvPr/>
        </p:nvSpPr>
        <p:spPr bwMode="auto">
          <a:xfrm>
            <a:off x="609600" y="2590800"/>
            <a:ext cx="3429000" cy="38100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b="1">
                <a:latin typeface="Comic Sans MS" pitchFamily="66" charset="0"/>
              </a:rPr>
              <a:t>The Church Is Not</a:t>
            </a:r>
          </a:p>
          <a:p>
            <a:pPr algn="ctr"/>
            <a:r>
              <a:rPr lang="en-US" sz="2800" b="1">
                <a:latin typeface="Comic Sans MS" pitchFamily="66" charset="0"/>
              </a:rPr>
              <a:t>A Social Order</a:t>
            </a:r>
          </a:p>
          <a:p>
            <a:pPr algn="ctr"/>
            <a:endParaRPr lang="en-US" sz="2800" b="1">
              <a:latin typeface="Comic Sans MS" pitchFamily="66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>
                <a:latin typeface="Comic Sans MS" pitchFamily="66" charset="0"/>
              </a:rPr>
              <a:t>Rom. 14:17</a:t>
            </a:r>
          </a:p>
          <a:p>
            <a:pPr algn="ctr">
              <a:lnSpc>
                <a:spcPct val="120000"/>
              </a:lnSpc>
            </a:pPr>
            <a:r>
              <a:rPr lang="en-US" sz="3200">
                <a:latin typeface="Comic Sans MS" pitchFamily="66" charset="0"/>
              </a:rPr>
              <a:t>John 18:36</a:t>
            </a:r>
          </a:p>
          <a:p>
            <a:pPr algn="ctr">
              <a:lnSpc>
                <a:spcPct val="120000"/>
              </a:lnSpc>
            </a:pPr>
            <a:r>
              <a:rPr lang="en-US" sz="3200">
                <a:latin typeface="Comic Sans MS" pitchFamily="66" charset="0"/>
              </a:rPr>
              <a:t>1 Pet. 2:5</a:t>
            </a:r>
          </a:p>
          <a:p>
            <a:pPr algn="ctr">
              <a:lnSpc>
                <a:spcPct val="120000"/>
              </a:lnSpc>
            </a:pPr>
            <a:endParaRPr lang="en-US" sz="3200">
              <a:latin typeface="Comic Sans MS" pitchFamily="66" charset="0"/>
            </a:endParaRPr>
          </a:p>
        </p:txBody>
      </p:sp>
      <p:sp>
        <p:nvSpPr>
          <p:cNvPr id="149516" name="Rectangle 12" descr="Parchment"/>
          <p:cNvSpPr>
            <a:spLocks noChangeArrowheads="1"/>
          </p:cNvSpPr>
          <p:nvPr/>
        </p:nvSpPr>
        <p:spPr bwMode="auto">
          <a:xfrm>
            <a:off x="4876800" y="2590800"/>
            <a:ext cx="3429000" cy="38100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b="1">
                <a:latin typeface="Comic Sans MS" pitchFamily="66" charset="0"/>
              </a:rPr>
              <a:t>The Gospel Is Not</a:t>
            </a:r>
          </a:p>
          <a:p>
            <a:pPr algn="ctr"/>
            <a:r>
              <a:rPr lang="en-US" sz="2800" b="1">
                <a:latin typeface="Comic Sans MS" pitchFamily="66" charset="0"/>
              </a:rPr>
              <a:t>A Social Gospel</a:t>
            </a:r>
          </a:p>
          <a:p>
            <a:pPr algn="ctr"/>
            <a:endParaRPr lang="en-US" sz="2800" b="1">
              <a:latin typeface="Comic Sans MS" pitchFamily="66" charset="0"/>
            </a:endParaRPr>
          </a:p>
          <a:p>
            <a:pPr algn="ctr">
              <a:lnSpc>
                <a:spcPct val="120000"/>
              </a:lnSpc>
            </a:pPr>
            <a:r>
              <a:rPr lang="en-US" sz="3200">
                <a:latin typeface="Comic Sans MS" pitchFamily="66" charset="0"/>
              </a:rPr>
              <a:t>John 6:26-27</a:t>
            </a:r>
          </a:p>
          <a:p>
            <a:pPr algn="ctr">
              <a:lnSpc>
                <a:spcPct val="120000"/>
              </a:lnSpc>
            </a:pPr>
            <a:r>
              <a:rPr lang="en-US" sz="3200">
                <a:latin typeface="Comic Sans MS" pitchFamily="66" charset="0"/>
              </a:rPr>
              <a:t>Rom. 1:16-17</a:t>
            </a:r>
          </a:p>
          <a:p>
            <a:pPr algn="ctr">
              <a:lnSpc>
                <a:spcPct val="120000"/>
              </a:lnSpc>
            </a:pPr>
            <a:r>
              <a:rPr lang="en-US" sz="3200">
                <a:latin typeface="Comic Sans MS" pitchFamily="66" charset="0"/>
              </a:rPr>
              <a:t>1 Cor. 1:18, 21;</a:t>
            </a:r>
          </a:p>
          <a:p>
            <a:pPr algn="ctr">
              <a:lnSpc>
                <a:spcPct val="120000"/>
              </a:lnSpc>
            </a:pPr>
            <a:r>
              <a:rPr lang="en-US" sz="3200">
                <a:latin typeface="Comic Sans MS" pitchFamily="66" charset="0"/>
              </a:rPr>
              <a:t>2:2-5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95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9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49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9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95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9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49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9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15" grpId="0" animBg="1"/>
      <p:bldP spid="1495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6096000" cy="1104900"/>
          </a:xfrm>
          <a:prstGeom prst="rect">
            <a:avLst/>
          </a:prstGeom>
          <a:solidFill>
            <a:srgbClr val="0066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32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Why we do not have</a:t>
            </a:r>
          </a:p>
          <a:p>
            <a:pPr algn="ctr"/>
            <a:r>
              <a:rPr lang="en-US" sz="32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a church kitchen</a:t>
            </a:r>
          </a:p>
        </p:txBody>
      </p:sp>
      <p:pic>
        <p:nvPicPr>
          <p:cNvPr id="133123" name="Picture 3" descr="j023776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28600"/>
            <a:ext cx="17430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914400" y="2057400"/>
            <a:ext cx="7696200" cy="329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2"/>
                </a:solidFill>
                <a:latin typeface="Comic Sans MS" pitchFamily="66" charset="0"/>
              </a:rPr>
              <a:t>I. 	No Bible Authority For it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2"/>
                </a:solidFill>
                <a:latin typeface="Comic Sans MS" pitchFamily="66" charset="0"/>
              </a:rPr>
              <a:t>II. 	Not A Work Of The Church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2"/>
                </a:solidFill>
                <a:latin typeface="Comic Sans MS" pitchFamily="66" charset="0"/>
              </a:rPr>
              <a:t>III. The Church Is Not A Social Order / 	The Gospel Is Not A Social Gospel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Comic Sans MS" pitchFamily="66" charset="0"/>
              </a:rPr>
              <a:t>IV. 	Individual Liberties Are Not Church 	Liberties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9" name="Oval 11"/>
          <p:cNvSpPr>
            <a:spLocks noChangeArrowheads="1"/>
          </p:cNvSpPr>
          <p:nvPr/>
        </p:nvSpPr>
        <p:spPr bwMode="auto">
          <a:xfrm>
            <a:off x="3429000" y="2209800"/>
            <a:ext cx="2514600" cy="990600"/>
          </a:xfrm>
          <a:prstGeom prst="ellipse">
            <a:avLst/>
          </a:prstGeom>
          <a:solidFill>
            <a:schemeClr val="tx1"/>
          </a:solidFill>
          <a:ln w="9525">
            <a:solidFill>
              <a:srgbClr val="FFFF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CC"/>
                </a:solidFill>
              </a:rPr>
              <a:t>1 Tim. 5:16</a:t>
            </a:r>
          </a:p>
        </p:txBody>
      </p:sp>
      <p:sp>
        <p:nvSpPr>
          <p:cNvPr id="150532" name="Rectangle 4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bg1"/>
                </a:solidFill>
              </a:rPr>
              <a:t>A Difference In The</a:t>
            </a:r>
          </a:p>
          <a:p>
            <a:pPr algn="ctr"/>
            <a:r>
              <a:rPr lang="en-US" sz="2800" b="1">
                <a:solidFill>
                  <a:schemeClr val="bg1"/>
                </a:solidFill>
              </a:rPr>
              <a:t>Individual &amp; The Church</a:t>
            </a:r>
          </a:p>
        </p:txBody>
      </p:sp>
      <p:pic>
        <p:nvPicPr>
          <p:cNvPr id="150534" name="Picture 6" descr="individu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0"/>
            <a:ext cx="1600200" cy="1600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0537" name="Picture 9" descr="x_sp2ibm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0"/>
            <a:ext cx="1733550" cy="1735138"/>
          </a:xfrm>
          <a:prstGeom prst="star12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0538" name="Text Box 10"/>
          <p:cNvSpPr txBox="1">
            <a:spLocks noChangeArrowheads="1"/>
          </p:cNvSpPr>
          <p:nvPr/>
        </p:nvSpPr>
        <p:spPr bwMode="auto">
          <a:xfrm>
            <a:off x="838200" y="2971800"/>
            <a:ext cx="7772400" cy="22987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600">
                <a:latin typeface="Times New Roman" pitchFamily="18" charset="0"/>
              </a:rPr>
              <a:t>If any man or woman that believeth have widows, let them relieve them, and let not the church be charged; that it may relieve them that are widows indeed.</a:t>
            </a:r>
          </a:p>
        </p:txBody>
      </p:sp>
      <p:grpSp>
        <p:nvGrpSpPr>
          <p:cNvPr id="150543" name="Group 15"/>
          <p:cNvGrpSpPr>
            <a:grpSpLocks/>
          </p:cNvGrpSpPr>
          <p:nvPr/>
        </p:nvGrpSpPr>
        <p:grpSpPr bwMode="auto">
          <a:xfrm>
            <a:off x="1447800" y="1524000"/>
            <a:ext cx="3505200" cy="2057400"/>
            <a:chOff x="912" y="960"/>
            <a:chExt cx="2208" cy="1296"/>
          </a:xfrm>
        </p:grpSpPr>
        <p:sp>
          <p:nvSpPr>
            <p:cNvPr id="150541" name="Rectangle 13"/>
            <p:cNvSpPr>
              <a:spLocks noChangeArrowheads="1"/>
            </p:cNvSpPr>
            <p:nvPr/>
          </p:nvSpPr>
          <p:spPr bwMode="auto">
            <a:xfrm>
              <a:off x="1296" y="1920"/>
              <a:ext cx="1824" cy="336"/>
            </a:xfrm>
            <a:prstGeom prst="rect">
              <a:avLst/>
            </a:prstGeom>
            <a:noFill/>
            <a:ln w="76200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542" name="Line 14"/>
            <p:cNvSpPr>
              <a:spLocks noChangeShapeType="1"/>
            </p:cNvSpPr>
            <p:nvPr/>
          </p:nvSpPr>
          <p:spPr bwMode="auto">
            <a:xfrm>
              <a:off x="912" y="960"/>
              <a:ext cx="768" cy="960"/>
            </a:xfrm>
            <a:prstGeom prst="line">
              <a:avLst/>
            </a:prstGeom>
            <a:noFill/>
            <a:ln w="7620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0544" name="Rectangle 16"/>
          <p:cNvSpPr>
            <a:spLocks noChangeArrowheads="1"/>
          </p:cNvSpPr>
          <p:nvPr/>
        </p:nvSpPr>
        <p:spPr bwMode="auto">
          <a:xfrm>
            <a:off x="762000" y="4114800"/>
            <a:ext cx="5105400" cy="609600"/>
          </a:xfrm>
          <a:prstGeom prst="rect">
            <a:avLst/>
          </a:prstGeom>
          <a:noFill/>
          <a:ln w="76200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45" name="Line 17"/>
          <p:cNvSpPr>
            <a:spLocks noChangeShapeType="1"/>
          </p:cNvSpPr>
          <p:nvPr/>
        </p:nvSpPr>
        <p:spPr bwMode="auto">
          <a:xfrm flipV="1">
            <a:off x="5715000" y="1752600"/>
            <a:ext cx="1981200" cy="2362200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0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0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0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44" grpId="0" animBg="1"/>
      <p:bldP spid="15054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1624" name="Group 72"/>
          <p:cNvGraphicFramePr>
            <a:graphicFrameLocks noGrp="1"/>
          </p:cNvGraphicFramePr>
          <p:nvPr/>
        </p:nvGraphicFramePr>
        <p:xfrm>
          <a:off x="381000" y="381000"/>
          <a:ext cx="8382000" cy="5561076"/>
        </p:xfrm>
        <a:graphic>
          <a:graphicData uri="http://schemas.openxmlformats.org/drawingml/2006/table">
            <a:tbl>
              <a:tblPr/>
              <a:tblGrid>
                <a:gridCol w="2794000"/>
                <a:gridCol w="2794000"/>
                <a:gridCol w="2794000"/>
              </a:tblGrid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“Christian”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Acts 11:26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Pet. 4:16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Church of Christ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Rom. 16:16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5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Own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Widows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Tim. 5:16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Widows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Indeed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Tim. 5:16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5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Buy &amp; Sell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Jas 4:13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Free will offering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Cor. 16:1-2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51612" name="Picture 60" descr="individu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5720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1613" name="Picture 61" descr="x_sp2ibm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57200"/>
            <a:ext cx="912813" cy="9144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1614" name="AutoShape 62"/>
          <p:cNvSpPr>
            <a:spLocks noChangeArrowheads="1"/>
          </p:cNvSpPr>
          <p:nvPr/>
        </p:nvSpPr>
        <p:spPr bwMode="auto">
          <a:xfrm>
            <a:off x="3733800" y="533400"/>
            <a:ext cx="1752600" cy="685800"/>
          </a:xfrm>
          <a:prstGeom prst="leftRightArrow">
            <a:avLst>
              <a:gd name="adj1" fmla="val 50000"/>
              <a:gd name="adj2" fmla="val 51111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615" name="WordArt 63"/>
          <p:cNvSpPr>
            <a:spLocks noChangeArrowheads="1" noChangeShapeType="1" noTextEdit="1"/>
          </p:cNvSpPr>
          <p:nvPr/>
        </p:nvSpPr>
        <p:spPr bwMode="auto">
          <a:xfrm>
            <a:off x="3962400" y="3124200"/>
            <a:ext cx="1447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Work</a:t>
            </a:r>
          </a:p>
        </p:txBody>
      </p:sp>
      <p:sp>
        <p:nvSpPr>
          <p:cNvPr id="151616" name="WordArt 64"/>
          <p:cNvSpPr>
            <a:spLocks noChangeArrowheads="1" noChangeShapeType="1" noTextEdit="1"/>
          </p:cNvSpPr>
          <p:nvPr/>
        </p:nvSpPr>
        <p:spPr bwMode="auto">
          <a:xfrm>
            <a:off x="3886200" y="1828800"/>
            <a:ext cx="1524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Name</a:t>
            </a:r>
          </a:p>
        </p:txBody>
      </p:sp>
      <p:sp>
        <p:nvSpPr>
          <p:cNvPr id="151617" name="WordArt 65"/>
          <p:cNvSpPr>
            <a:spLocks noChangeArrowheads="1" noChangeShapeType="1" noTextEdit="1"/>
          </p:cNvSpPr>
          <p:nvPr/>
        </p:nvSpPr>
        <p:spPr bwMode="auto">
          <a:xfrm>
            <a:off x="3429000" y="4724400"/>
            <a:ext cx="2362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Finances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5721" name="Group 3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393807"/>
              </p:ext>
            </p:extLst>
          </p:nvPr>
        </p:nvGraphicFramePr>
        <p:xfrm>
          <a:off x="381000" y="1219200"/>
          <a:ext cx="8382000" cy="5359400"/>
        </p:xfrm>
        <a:graphic>
          <a:graphicData uri="http://schemas.openxmlformats.org/drawingml/2006/table">
            <a:tbl>
              <a:tblPr/>
              <a:tblGrid>
                <a:gridCol w="2794000"/>
                <a:gridCol w="1778000"/>
                <a:gridCol w="3810000"/>
              </a:tblGrid>
              <a:tr h="1333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when a saint is in need of food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feed him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50800" dist="38100" dir="18900000" algn="b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 charset="0"/>
                        </a:rPr>
                        <a:t>CHURCH OF CHRIST GROCERY??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</a:tr>
              <a:tr h="1409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when a saint is in need of water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give him drink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50800" dist="38100" dir="18900000" algn="b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 charset="0"/>
                        </a:rPr>
                        <a:t>CHURCH OF CHRIST WATER BOTTLING CO.??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</a:tr>
              <a:tr h="1308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when a saint is a stranger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befriend him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50800" dist="38100" dir="18900000" algn="b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 charset="0"/>
                        </a:rPr>
                        <a:t>CHURCH OF CHRIST HOTEL CHAIN??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</a:tr>
              <a:tr h="1308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when a saint is naked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clothe him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50800" dist="38100" dir="18900000" algn="b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 charset="0"/>
                        </a:rPr>
                        <a:t>CHURCH OF CHRIST CLOTHING STORE??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sp>
        <p:nvSpPr>
          <p:cNvPr id="185371" name="WordArt 27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7924800" cy="6477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28575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MATTHEW 25:34-36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0" name="Text Box 4" descr="Purple mesh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ChalkSketch/>
                      </a14:imgEffect>
                    </a14:imgLayer>
                  </a14:imgProps>
                </a:ext>
              </a:extLst>
            </a:blip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600" b="1" spc="50" dirty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mic Sans MS" pitchFamily="66" charset="0"/>
              </a:rPr>
              <a:t>Common Meals – Individual Matters</a:t>
            </a:r>
          </a:p>
        </p:txBody>
      </p:sp>
      <p:sp>
        <p:nvSpPr>
          <p:cNvPr id="152582" name="Text Box 6"/>
          <p:cNvSpPr txBox="1">
            <a:spLocks noChangeArrowheads="1"/>
          </p:cNvSpPr>
          <p:nvPr/>
        </p:nvSpPr>
        <p:spPr bwMode="auto">
          <a:xfrm>
            <a:off x="762000" y="1295400"/>
            <a:ext cx="8382000" cy="4849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>
                <a:solidFill>
                  <a:schemeClr val="bg1"/>
                </a:solidFill>
              </a:rPr>
              <a:t>20  Therefore when you come together in one place, it is not to eat the Lord’s Supper.</a:t>
            </a:r>
          </a:p>
          <a:p>
            <a:r>
              <a:rPr lang="en-US" sz="2800">
                <a:solidFill>
                  <a:schemeClr val="bg1"/>
                </a:solidFill>
              </a:rPr>
              <a:t>21  For in eating, each one takes his own supper ahead of others; and one is hungry and another is drunk.</a:t>
            </a:r>
          </a:p>
          <a:p>
            <a:r>
              <a:rPr lang="en-US" sz="2800">
                <a:solidFill>
                  <a:schemeClr val="bg1"/>
                </a:solidFill>
              </a:rPr>
              <a:t>22  What! Do you not have houses to eat and drink in? Or do you despise the church of God and shame those who have nothing? What shall I say to you? Shall I praise you in this? I do not praise you.</a:t>
            </a:r>
          </a:p>
          <a:p>
            <a:endParaRPr lang="en-US" sz="3200">
              <a:solidFill>
                <a:schemeClr val="bg1"/>
              </a:solidFill>
            </a:endParaRPr>
          </a:p>
        </p:txBody>
      </p:sp>
      <p:sp>
        <p:nvSpPr>
          <p:cNvPr id="152583" name="Text Box 7"/>
          <p:cNvSpPr txBox="1">
            <a:spLocks noChangeArrowheads="1"/>
          </p:cNvSpPr>
          <p:nvPr/>
        </p:nvSpPr>
        <p:spPr bwMode="auto">
          <a:xfrm>
            <a:off x="0" y="685800"/>
            <a:ext cx="18986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i="1">
                <a:solidFill>
                  <a:schemeClr val="bg1"/>
                </a:solidFill>
              </a:rPr>
              <a:t>1 Cor. 11</a:t>
            </a:r>
          </a:p>
        </p:txBody>
      </p:sp>
      <p:sp>
        <p:nvSpPr>
          <p:cNvPr id="152584" name="Line 8"/>
          <p:cNvSpPr>
            <a:spLocks noChangeShapeType="1"/>
          </p:cNvSpPr>
          <p:nvPr/>
        </p:nvSpPr>
        <p:spPr bwMode="auto">
          <a:xfrm>
            <a:off x="2514600" y="3886200"/>
            <a:ext cx="62484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585" name="Rectangle 9"/>
          <p:cNvSpPr>
            <a:spLocks noChangeArrowheads="1"/>
          </p:cNvSpPr>
          <p:nvPr/>
        </p:nvSpPr>
        <p:spPr bwMode="auto">
          <a:xfrm>
            <a:off x="990600" y="5562600"/>
            <a:ext cx="7391400" cy="762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b="1" i="1">
                <a:solidFill>
                  <a:srgbClr val="FFFFCC"/>
                </a:solidFill>
              </a:rPr>
              <a:t>More than an abuse of the Lord’s Supper!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2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2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84" grpId="0" animBg="1"/>
      <p:bldP spid="15258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4" name="Rectangle 4"/>
          <p:cNvSpPr>
            <a:spLocks noChangeArrowheads="1"/>
          </p:cNvSpPr>
          <p:nvPr/>
        </p:nvSpPr>
        <p:spPr bwMode="auto">
          <a:xfrm>
            <a:off x="304800" y="685800"/>
            <a:ext cx="3962400" cy="9906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b="1" i="1">
                <a:solidFill>
                  <a:srgbClr val="FFFF00"/>
                </a:solidFill>
              </a:rPr>
              <a:t>Incidental Matters</a:t>
            </a:r>
          </a:p>
          <a:p>
            <a:pPr algn="ctr"/>
            <a:r>
              <a:rPr lang="en-US" sz="2800" b="1" i="1">
                <a:solidFill>
                  <a:srgbClr val="FFFF00"/>
                </a:solidFill>
              </a:rPr>
              <a:t>While At Building</a:t>
            </a:r>
          </a:p>
        </p:txBody>
      </p:sp>
      <p:sp>
        <p:nvSpPr>
          <p:cNvPr id="153605" name="Rectangle 5"/>
          <p:cNvSpPr>
            <a:spLocks noChangeArrowheads="1"/>
          </p:cNvSpPr>
          <p:nvPr/>
        </p:nvSpPr>
        <p:spPr bwMode="auto">
          <a:xfrm>
            <a:off x="4724400" y="685800"/>
            <a:ext cx="3962400" cy="9906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i="1">
                <a:solidFill>
                  <a:srgbClr val="FFFF00"/>
                </a:solidFill>
              </a:rPr>
              <a:t>Planned &amp; Sponsored</a:t>
            </a:r>
          </a:p>
          <a:p>
            <a:pPr algn="ctr"/>
            <a:r>
              <a:rPr lang="en-US" sz="2800" b="1" i="1">
                <a:solidFill>
                  <a:srgbClr val="FFFF00"/>
                </a:solidFill>
              </a:rPr>
              <a:t>By the Church</a:t>
            </a:r>
          </a:p>
        </p:txBody>
      </p:sp>
      <p:sp>
        <p:nvSpPr>
          <p:cNvPr id="153606" name="Rectangle 6"/>
          <p:cNvSpPr>
            <a:spLocks noChangeArrowheads="1"/>
          </p:cNvSpPr>
          <p:nvPr/>
        </p:nvSpPr>
        <p:spPr bwMode="auto">
          <a:xfrm>
            <a:off x="304800" y="2133600"/>
            <a:ext cx="3962400" cy="3657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b="1" dirty="0">
                <a:ln>
                  <a:solidFill>
                    <a:schemeClr val="tx1"/>
                  </a:solidFill>
                </a:ln>
                <a:solidFill>
                  <a:srgbClr val="008000"/>
                </a:solidFill>
              </a:rPr>
              <a:t>Talk about politics</a:t>
            </a:r>
          </a:p>
          <a:p>
            <a:pPr algn="ctr"/>
            <a:r>
              <a:rPr lang="en-US" sz="2800" b="1" dirty="0">
                <a:ln>
                  <a:solidFill>
                    <a:schemeClr val="tx1"/>
                  </a:solidFill>
                </a:ln>
                <a:solidFill>
                  <a:srgbClr val="008000"/>
                </a:solidFill>
              </a:rPr>
              <a:t> </a:t>
            </a:r>
          </a:p>
          <a:p>
            <a:pPr algn="ctr"/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rgbClr val="008000"/>
                </a:solidFill>
              </a:rPr>
              <a:t>Deliver </a:t>
            </a:r>
            <a:r>
              <a:rPr lang="en-US" sz="2800" b="1" dirty="0">
                <a:ln>
                  <a:solidFill>
                    <a:schemeClr val="tx1"/>
                  </a:solidFill>
                </a:ln>
                <a:solidFill>
                  <a:srgbClr val="008000"/>
                </a:solidFill>
              </a:rPr>
              <a:t>a sold item</a:t>
            </a:r>
          </a:p>
          <a:p>
            <a:pPr algn="ctr"/>
            <a:endParaRPr lang="en-US" sz="2800" b="1" dirty="0">
              <a:ln>
                <a:solidFill>
                  <a:schemeClr val="tx1"/>
                </a:solidFill>
              </a:ln>
              <a:solidFill>
                <a:srgbClr val="008000"/>
              </a:solidFill>
            </a:endParaRPr>
          </a:p>
          <a:p>
            <a:pPr algn="ctr"/>
            <a:r>
              <a:rPr lang="en-US" sz="2800" b="1" smtClean="0">
                <a:ln>
                  <a:solidFill>
                    <a:schemeClr val="tx1"/>
                  </a:solidFill>
                </a:ln>
                <a:solidFill>
                  <a:srgbClr val="008000"/>
                </a:solidFill>
              </a:rPr>
              <a:t>Ask </a:t>
            </a:r>
            <a:r>
              <a:rPr lang="en-US" sz="2800" b="1" dirty="0">
                <a:ln>
                  <a:solidFill>
                    <a:schemeClr val="tx1"/>
                  </a:solidFill>
                </a:ln>
                <a:solidFill>
                  <a:srgbClr val="008000"/>
                </a:solidFill>
              </a:rPr>
              <a:t>medical advice</a:t>
            </a:r>
          </a:p>
          <a:p>
            <a:pPr algn="ctr"/>
            <a:r>
              <a:rPr lang="en-US" sz="2800" b="1" dirty="0">
                <a:ln>
                  <a:solidFill>
                    <a:schemeClr val="tx1"/>
                  </a:solidFill>
                </a:ln>
                <a:solidFill>
                  <a:srgbClr val="008000"/>
                </a:solidFill>
              </a:rPr>
              <a:t> </a:t>
            </a:r>
          </a:p>
          <a:p>
            <a:pPr algn="ctr"/>
            <a:r>
              <a:rPr lang="en-US" sz="2800" b="1" dirty="0">
                <a:ln>
                  <a:solidFill>
                    <a:schemeClr val="tx1"/>
                  </a:solidFill>
                </a:ln>
                <a:solidFill>
                  <a:srgbClr val="008000"/>
                </a:solidFill>
              </a:rPr>
              <a:t>Eating on property</a:t>
            </a:r>
          </a:p>
        </p:txBody>
      </p:sp>
      <p:sp>
        <p:nvSpPr>
          <p:cNvPr id="153607" name="Rectangle 7"/>
          <p:cNvSpPr>
            <a:spLocks noChangeArrowheads="1"/>
          </p:cNvSpPr>
          <p:nvPr/>
        </p:nvSpPr>
        <p:spPr bwMode="auto">
          <a:xfrm>
            <a:off x="4800600" y="2133600"/>
            <a:ext cx="3962400" cy="3657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Political rally</a:t>
            </a:r>
          </a:p>
          <a:p>
            <a:pPr algn="ctr"/>
            <a:r>
              <a:rPr lang="en-US" sz="28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sz="28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Church in business</a:t>
            </a:r>
          </a:p>
          <a:p>
            <a:pPr algn="ctr"/>
            <a:endParaRPr lang="en-US" sz="28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n-US" sz="28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Church hospital / clinic</a:t>
            </a:r>
          </a:p>
          <a:p>
            <a:pPr algn="ctr"/>
            <a:r>
              <a:rPr lang="en-US" sz="28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sz="28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Church kitchen / dinner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53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6" grpId="0" animBg="1"/>
      <p:bldP spid="15360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6096000" cy="1104900"/>
          </a:xfrm>
          <a:prstGeom prst="rect">
            <a:avLst/>
          </a:prstGeom>
          <a:solidFill>
            <a:srgbClr val="0066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32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Why we do not have</a:t>
            </a:r>
          </a:p>
          <a:p>
            <a:pPr algn="ctr"/>
            <a:r>
              <a:rPr lang="en-US" sz="32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a church kitchen</a:t>
            </a:r>
          </a:p>
        </p:txBody>
      </p:sp>
      <p:pic>
        <p:nvPicPr>
          <p:cNvPr id="134147" name="Picture 3" descr="j023776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28600"/>
            <a:ext cx="17430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4148" name="Text Box 4"/>
          <p:cNvSpPr txBox="1">
            <a:spLocks noChangeArrowheads="1"/>
          </p:cNvSpPr>
          <p:nvPr/>
        </p:nvSpPr>
        <p:spPr bwMode="auto">
          <a:xfrm>
            <a:off x="914400" y="2057400"/>
            <a:ext cx="7696200" cy="329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Comic Sans MS" pitchFamily="66" charset="0"/>
              </a:rPr>
              <a:t>I. No Bible Authority For it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Comic Sans MS" pitchFamily="66" charset="0"/>
              </a:rPr>
              <a:t>II. Not A Work Of The Church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Comic Sans MS" pitchFamily="66" charset="0"/>
              </a:rPr>
              <a:t>III. The Church Is Not A Social Order / 	The Gospel Is Not A Social Gospel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Comic Sans MS" pitchFamily="66" charset="0"/>
              </a:rPr>
              <a:t>IV. Individual Liberties &amp; Responsibilities 	Are Not Church Liberties &amp; Respon.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8" name="Text Box 4"/>
          <p:cNvSpPr txBox="1">
            <a:spLocks noChangeArrowheads="1"/>
          </p:cNvSpPr>
          <p:nvPr/>
        </p:nvSpPr>
        <p:spPr bwMode="auto">
          <a:xfrm>
            <a:off x="152400" y="1905000"/>
            <a:ext cx="7620000" cy="3170099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Gill Sans Ultra Bold" pitchFamily="34" charset="0"/>
              </a:rPr>
              <a:t>A </a:t>
            </a: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Gill Sans Ultra Bold" pitchFamily="34" charset="0"/>
              </a:rPr>
              <a:t>CHURCH’S </a:t>
            </a: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Gill Sans Ultra Bold" pitchFamily="34" charset="0"/>
              </a:rPr>
              <a:t>BANK ACCOUNT AIDS IN FULFILLING THE COMMAND TO STORE UP </a:t>
            </a:r>
            <a:b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Gill Sans Ultra Bold" pitchFamily="34" charset="0"/>
              </a:rPr>
            </a:br>
            <a:r>
              <a:rPr 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Gill Sans Ultra Bold" pitchFamily="34" charset="0"/>
              </a:rPr>
              <a:t>(1 COR. 16:2)</a:t>
            </a:r>
          </a:p>
        </p:txBody>
      </p:sp>
      <p:sp>
        <p:nvSpPr>
          <p:cNvPr id="154629" name="WordArt 5"/>
          <p:cNvSpPr>
            <a:spLocks noChangeArrowheads="1" noChangeShapeType="1" noTextEdit="1"/>
          </p:cNvSpPr>
          <p:nvPr/>
        </p:nvSpPr>
        <p:spPr bwMode="auto">
          <a:xfrm>
            <a:off x="1676400" y="609600"/>
            <a:ext cx="5029200" cy="11049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BIBLE AUTHORITY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352800"/>
            <a:ext cx="9144000" cy="781050"/>
          </a:xfrm>
        </p:spPr>
        <p:txBody>
          <a:bodyPr/>
          <a:lstStyle/>
          <a:p>
            <a:r>
              <a:rPr lang="en-US" sz="5400" spc="-150" dirty="0"/>
              <a:t>A </a:t>
            </a:r>
            <a:r>
              <a:rPr lang="en-US" sz="5400" spc="-150" dirty="0" smtClean="0"/>
              <a:t>CHURCH’S </a:t>
            </a:r>
            <a:r>
              <a:rPr lang="en-US" sz="5400" spc="-150" dirty="0"/>
              <a:t>BUILDING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546600"/>
            <a:ext cx="6248400" cy="1701800"/>
          </a:xfrm>
          <a:noFill/>
          <a:ln w="38100">
            <a:solidFill>
              <a:srgbClr val="CC33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AIDS IN THE COMMAND TO ASSEMBLE </a:t>
            </a:r>
            <a:b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(HEB. 10:25; 1 COR. 11:18)</a:t>
            </a:r>
          </a:p>
        </p:txBody>
      </p:sp>
      <p:pic>
        <p:nvPicPr>
          <p:cNvPr id="172039" name="Picture 7" descr="r_c3hpfs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33800" cy="294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6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3400" y="2339975"/>
            <a:ext cx="8077200" cy="1470025"/>
          </a:xfrm>
        </p:spPr>
        <p:txBody>
          <a:bodyPr/>
          <a:lstStyle/>
          <a:p>
            <a:pPr algn="r"/>
            <a:r>
              <a:rPr lang="en-US"/>
              <a:t>WHAT BIBLE COMMAND DOES A “CHURCH KITCHEN” AID IN FULFILLING?</a:t>
            </a:r>
          </a:p>
        </p:txBody>
      </p:sp>
      <p:sp>
        <p:nvSpPr>
          <p:cNvPr id="17306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953000"/>
            <a:ext cx="6400800" cy="838200"/>
          </a:xfrm>
        </p:spPr>
        <p:txBody>
          <a:bodyPr/>
          <a:lstStyle/>
          <a:p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Gill Sans Ultra Bold" pitchFamily="34" charset="0"/>
              </a:rPr>
              <a:t>??? SCRIPTURE ???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>
                <a:effectLst>
                  <a:outerShdw blurRad="38100" dist="38100" dir="2700000" algn="tl">
                    <a:srgbClr val="000000"/>
                  </a:outerShdw>
                </a:effectLst>
              </a:rPr>
              <a:t>WHY NOT?</a:t>
            </a:r>
          </a:p>
        </p:txBody>
      </p:sp>
      <p:sp>
        <p:nvSpPr>
          <p:cNvPr id="17920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CHURCH GYMS?</a:t>
            </a:r>
          </a:p>
          <a:p>
            <a:pPr>
              <a:lnSpc>
                <a:spcPct val="90000"/>
              </a:lnSpc>
            </a:pPr>
            <a:r>
              <a:rPr lang="en-US"/>
              <a:t>CHURCH HOSPITALS?</a:t>
            </a:r>
          </a:p>
          <a:p>
            <a:pPr>
              <a:lnSpc>
                <a:spcPct val="90000"/>
              </a:lnSpc>
            </a:pPr>
            <a:r>
              <a:rPr lang="en-US"/>
              <a:t>CHURCH MOVIE THEATERS?</a:t>
            </a:r>
          </a:p>
          <a:p>
            <a:pPr>
              <a:lnSpc>
                <a:spcPct val="90000"/>
              </a:lnSpc>
            </a:pPr>
            <a:r>
              <a:rPr lang="en-US"/>
              <a:t>CHURCH GROCERY STORES?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 algn="r">
              <a:lnSpc>
                <a:spcPct val="90000"/>
              </a:lnSpc>
              <a:buFontTx/>
              <a:buNone/>
            </a:pP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Prefix" pitchFamily="2" charset="0"/>
              </a:rPr>
              <a:t>WHERE DO WE DRAW THE LINE?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THE KINGDOM OF GOD</a:t>
            </a:r>
          </a:p>
        </p:txBody>
      </p:sp>
      <p:sp>
        <p:nvSpPr>
          <p:cNvPr id="182276" name="Text Box 4"/>
          <p:cNvSpPr txBox="1">
            <a:spLocks noChangeArrowheads="1"/>
          </p:cNvSpPr>
          <p:nvPr/>
        </p:nvSpPr>
        <p:spPr bwMode="auto">
          <a:xfrm>
            <a:off x="1295400" y="2590800"/>
            <a:ext cx="7543800" cy="2286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“For the kingdom of God is not eating and drinking, but righteousness and peace and joy in the Holy Spirit.” </a:t>
            </a:r>
          </a:p>
          <a:p>
            <a:pPr algn="r">
              <a:spcBef>
                <a:spcPct val="50000"/>
              </a:spcBef>
            </a:pPr>
            <a:r>
              <a:rPr lang="en-US" sz="3200" b="1"/>
              <a:t>(ROM. 14:17)</a:t>
            </a:r>
          </a:p>
        </p:txBody>
      </p:sp>
      <p:sp>
        <p:nvSpPr>
          <p:cNvPr id="182277" name="Text Box 5"/>
          <p:cNvSpPr txBox="1">
            <a:spLocks noChangeArrowheads="1"/>
          </p:cNvSpPr>
          <p:nvPr/>
        </p:nvSpPr>
        <p:spPr bwMode="auto">
          <a:xfrm>
            <a:off x="152400" y="4368800"/>
            <a:ext cx="5257800" cy="1955800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>
            <a:solidFill>
              <a:schemeClr val="tx2"/>
            </a:solidFill>
            <a:miter lim="800000"/>
            <a:headEnd/>
            <a:tailEnd/>
          </a:ln>
          <a:effectLst>
            <a:prstShdw prst="shdw16">
              <a:srgbClr val="808080">
                <a:alpha val="50000"/>
              </a:srgb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“EATING &amp; DRINKING” HAVE AS MUCH TO DO WITH THE KINGDOM OF GOD AS THEY DO WITH “RIGHTEOUSNESS,” “PEACE” &amp; “JOY” IN THE SPIRIT!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0"/>
            <a:ext cx="7696200" cy="10668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sz="5400"/>
              <a:t>YET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>
              <a:buFontTx/>
              <a:buNone/>
            </a:pPr>
            <a:r>
              <a:rPr lang="en-US" sz="4400" b="1">
                <a:effectLst>
                  <a:outerShdw blurRad="38100" dist="38100" dir="2700000" algn="tl">
                    <a:srgbClr val="000000"/>
                  </a:outerShdw>
                </a:effectLst>
              </a:rPr>
              <a:t>THE DENOMINATIONAL WORLD’S EMPHASIS IS ON “EATING AND DRINKING!”</a:t>
            </a:r>
          </a:p>
        </p:txBody>
      </p:sp>
      <p:sp>
        <p:nvSpPr>
          <p:cNvPr id="184324" name="Text Box 4"/>
          <p:cNvSpPr txBox="1">
            <a:spLocks noChangeArrowheads="1"/>
          </p:cNvSpPr>
          <p:nvPr/>
        </p:nvSpPr>
        <p:spPr bwMode="auto">
          <a:xfrm>
            <a:off x="762000" y="4930775"/>
            <a:ext cx="5791200" cy="19272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Ex 32:6,  “Then they rose early on the next day, offered burnt offerings, and brought peace offerings; and the people sat down to eat and drink, and rose up to play.”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84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6096000" cy="1104900"/>
          </a:xfrm>
          <a:prstGeom prst="rect">
            <a:avLst/>
          </a:prstGeom>
          <a:solidFill>
            <a:srgbClr val="0066FF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32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Why we do not have</a:t>
            </a:r>
          </a:p>
          <a:p>
            <a:pPr algn="ctr"/>
            <a:r>
              <a:rPr lang="en-US" sz="32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a church kitchen</a:t>
            </a:r>
          </a:p>
        </p:txBody>
      </p:sp>
      <p:pic>
        <p:nvPicPr>
          <p:cNvPr id="131075" name="Picture 3" descr="j023776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28600"/>
            <a:ext cx="17430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1076" name="Text Box 4"/>
          <p:cNvSpPr txBox="1">
            <a:spLocks noChangeArrowheads="1"/>
          </p:cNvSpPr>
          <p:nvPr/>
        </p:nvSpPr>
        <p:spPr bwMode="auto">
          <a:xfrm>
            <a:off x="914400" y="2057400"/>
            <a:ext cx="76962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2"/>
                </a:solidFill>
                <a:latin typeface="Comic Sans MS" pitchFamily="66" charset="0"/>
              </a:rPr>
              <a:t>I. 	No Bible Authority For it</a:t>
            </a:r>
          </a:p>
          <a:p>
            <a:pPr>
              <a:spcBef>
                <a:spcPct val="50000"/>
              </a:spcBef>
            </a:pPr>
            <a:r>
              <a:rPr lang="en-US" sz="2800" b="1">
                <a:latin typeface="Comic Sans MS" pitchFamily="66" charset="0"/>
              </a:rPr>
              <a:t>II. 	Not A Work Of The Church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381000" y="457200"/>
            <a:ext cx="8382000" cy="5334000"/>
          </a:xfrm>
          <a:prstGeom prst="rect">
            <a:avLst/>
          </a:prstGeom>
          <a:solidFill>
            <a:schemeClr val="accent2"/>
          </a:solidFill>
          <a:ln w="9525">
            <a:solidFill>
              <a:srgbClr val="FFFF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4400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Work of the Local Church</a:t>
            </a:r>
          </a:p>
          <a:p>
            <a:pPr algn="ctr" eaLnBrk="0" hangingPunct="0"/>
            <a:endParaRPr lang="en-US" sz="2400">
              <a:solidFill>
                <a:schemeClr val="bg1"/>
              </a:solidFill>
              <a:latin typeface="Comic Sans MS" pitchFamily="66" charset="0"/>
            </a:endParaRPr>
          </a:p>
          <a:p>
            <a:pPr algn="ctr" eaLnBrk="0" hangingPunct="0"/>
            <a:endParaRPr lang="en-US" sz="2400">
              <a:solidFill>
                <a:schemeClr val="bg1"/>
              </a:solidFill>
              <a:latin typeface="Comic Sans MS" pitchFamily="66" charset="0"/>
            </a:endParaRPr>
          </a:p>
          <a:p>
            <a:pPr algn="ctr" eaLnBrk="0" hangingPunct="0"/>
            <a:r>
              <a:rPr lang="en-US" sz="3200" b="1">
                <a:solidFill>
                  <a:schemeClr val="bg1"/>
                </a:solidFill>
                <a:latin typeface="Comic Sans MS" pitchFamily="66" charset="0"/>
              </a:rPr>
              <a:t>Evangelism </a:t>
            </a:r>
            <a:r>
              <a:rPr lang="en-US" sz="3200" b="1">
                <a:solidFill>
                  <a:srgbClr val="CCFF33"/>
                </a:solidFill>
                <a:latin typeface="Comic Sans MS" pitchFamily="66" charset="0"/>
              </a:rPr>
              <a:t>(1 Tim. 3:15; Eph. 4:15)</a:t>
            </a:r>
          </a:p>
          <a:p>
            <a:pPr algn="ctr" eaLnBrk="0" hangingPunct="0"/>
            <a:endParaRPr lang="en-US" sz="3200" b="1">
              <a:solidFill>
                <a:schemeClr val="bg1"/>
              </a:solidFill>
              <a:latin typeface="Comic Sans MS" pitchFamily="66" charset="0"/>
            </a:endParaRPr>
          </a:p>
          <a:p>
            <a:pPr algn="ctr" eaLnBrk="0" hangingPunct="0"/>
            <a:r>
              <a:rPr lang="en-US" sz="3200" b="1">
                <a:solidFill>
                  <a:schemeClr val="bg1"/>
                </a:solidFill>
                <a:latin typeface="Comic Sans MS" pitchFamily="66" charset="0"/>
              </a:rPr>
              <a:t>Edification </a:t>
            </a:r>
            <a:r>
              <a:rPr lang="en-US" sz="3200" b="1">
                <a:solidFill>
                  <a:srgbClr val="CCFF33"/>
                </a:solidFill>
                <a:latin typeface="Comic Sans MS" pitchFamily="66" charset="0"/>
              </a:rPr>
              <a:t>(Eph. 4:16)</a:t>
            </a:r>
          </a:p>
          <a:p>
            <a:pPr algn="ctr" eaLnBrk="0" hangingPunct="0"/>
            <a:endParaRPr lang="en-US" sz="3200" b="1">
              <a:solidFill>
                <a:schemeClr val="bg1"/>
              </a:solidFill>
              <a:latin typeface="Comic Sans MS" pitchFamily="66" charset="0"/>
            </a:endParaRPr>
          </a:p>
          <a:p>
            <a:pPr algn="ctr" eaLnBrk="0" hangingPunct="0"/>
            <a:r>
              <a:rPr lang="en-US" sz="3200" b="1">
                <a:solidFill>
                  <a:schemeClr val="bg1"/>
                </a:solidFill>
                <a:latin typeface="Comic Sans MS" pitchFamily="66" charset="0"/>
              </a:rPr>
              <a:t>Limited Benevolence </a:t>
            </a:r>
            <a:br>
              <a:rPr lang="en-US" sz="3200" b="1">
                <a:solidFill>
                  <a:schemeClr val="bg1"/>
                </a:solidFill>
                <a:latin typeface="Comic Sans MS" pitchFamily="66" charset="0"/>
              </a:rPr>
            </a:br>
            <a:r>
              <a:rPr lang="en-US" sz="3200" b="1">
                <a:solidFill>
                  <a:srgbClr val="CCFF33"/>
                </a:solidFill>
                <a:latin typeface="Comic Sans MS" pitchFamily="66" charset="0"/>
              </a:rPr>
              <a:t>(1 Tim. 5:16; Acts 11:27-30)</a:t>
            </a:r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685800" y="5562600"/>
            <a:ext cx="7772400" cy="12192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  <a:latin typeface="Comic Sans MS" pitchFamily="66" charset="0"/>
              </a:rPr>
              <a:t>Social / Recreation</a:t>
            </a:r>
            <a:r>
              <a:rPr lang="en-US" sz="2400" b="1">
                <a:solidFill>
                  <a:srgbClr val="FFFFCC"/>
                </a:solidFill>
                <a:latin typeface="Comic Sans MS" pitchFamily="66" charset="0"/>
              </a:rPr>
              <a:t>  </a:t>
            </a:r>
          </a:p>
          <a:p>
            <a:pPr algn="ctr"/>
            <a:r>
              <a:rPr lang="en-US" sz="2400" b="1">
                <a:solidFill>
                  <a:srgbClr val="CCFF33"/>
                </a:solidFill>
                <a:latin typeface="Comic Sans MS" pitchFamily="66" charset="0"/>
              </a:rPr>
              <a:t>(?? Where is the passage ??)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1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INS">
  <a:themeElements>
    <a:clrScheme name="COINS 1">
      <a:dk1>
        <a:srgbClr val="5F5F5F"/>
      </a:dk1>
      <a:lt1>
        <a:srgbClr val="FFCC66"/>
      </a:lt1>
      <a:dk2>
        <a:srgbClr val="000000"/>
      </a:dk2>
      <a:lt2>
        <a:srgbClr val="999933"/>
      </a:lt2>
      <a:accent1>
        <a:srgbClr val="CC9900"/>
      </a:accent1>
      <a:accent2>
        <a:srgbClr val="669900"/>
      </a:accent2>
      <a:accent3>
        <a:srgbClr val="AAAAAA"/>
      </a:accent3>
      <a:accent4>
        <a:srgbClr val="DAAE56"/>
      </a:accent4>
      <a:accent5>
        <a:srgbClr val="E2CAAA"/>
      </a:accent5>
      <a:accent6>
        <a:srgbClr val="5C8A00"/>
      </a:accent6>
      <a:hlink>
        <a:srgbClr val="CC0000"/>
      </a:hlink>
      <a:folHlink>
        <a:srgbClr val="CCCCCC"/>
      </a:folHlink>
    </a:clrScheme>
    <a:fontScheme name="COIN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INS 1">
        <a:dk1>
          <a:srgbClr val="5F5F5F"/>
        </a:dk1>
        <a:lt1>
          <a:srgbClr val="FFCC66"/>
        </a:lt1>
        <a:dk2>
          <a:srgbClr val="000000"/>
        </a:dk2>
        <a:lt2>
          <a:srgbClr val="999933"/>
        </a:lt2>
        <a:accent1>
          <a:srgbClr val="CC9900"/>
        </a:accent1>
        <a:accent2>
          <a:srgbClr val="669900"/>
        </a:accent2>
        <a:accent3>
          <a:srgbClr val="AAAAAA"/>
        </a:accent3>
        <a:accent4>
          <a:srgbClr val="DAAE56"/>
        </a:accent4>
        <a:accent5>
          <a:srgbClr val="E2CAAA"/>
        </a:accent5>
        <a:accent6>
          <a:srgbClr val="5C8A00"/>
        </a:accent6>
        <a:hlink>
          <a:srgbClr val="CC0000"/>
        </a:hlink>
        <a:folHlink>
          <a:srgbClr val="CC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INS 2">
        <a:dk1>
          <a:srgbClr val="000000"/>
        </a:dk1>
        <a:lt1>
          <a:srgbClr val="DDDDDD"/>
        </a:lt1>
        <a:dk2>
          <a:srgbClr val="9FAC93"/>
        </a:dk2>
        <a:lt2>
          <a:srgbClr val="FFFFCC"/>
        </a:lt2>
        <a:accent1>
          <a:srgbClr val="666633"/>
        </a:accent1>
        <a:accent2>
          <a:srgbClr val="009999"/>
        </a:accent2>
        <a:accent3>
          <a:srgbClr val="CDD2C8"/>
        </a:accent3>
        <a:accent4>
          <a:srgbClr val="BDBDBD"/>
        </a:accent4>
        <a:accent5>
          <a:srgbClr val="B8B8AD"/>
        </a:accent5>
        <a:accent6>
          <a:srgbClr val="008A8A"/>
        </a:accent6>
        <a:hlink>
          <a:srgbClr val="FF99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INS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FFFFFF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B8B8B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INS 4">
        <a:dk1>
          <a:srgbClr val="000000"/>
        </a:dk1>
        <a:lt1>
          <a:srgbClr val="FFFFCC"/>
        </a:lt1>
        <a:dk2>
          <a:srgbClr val="660033"/>
        </a:dk2>
        <a:lt2>
          <a:srgbClr val="FFCCCC"/>
        </a:lt2>
        <a:accent1>
          <a:srgbClr val="BA899A"/>
        </a:accent1>
        <a:accent2>
          <a:srgbClr val="009999"/>
        </a:accent2>
        <a:accent3>
          <a:srgbClr val="B8AAAD"/>
        </a:accent3>
        <a:accent4>
          <a:srgbClr val="DADAAE"/>
        </a:accent4>
        <a:accent5>
          <a:srgbClr val="D9C4CA"/>
        </a:accent5>
        <a:accent6>
          <a:srgbClr val="008A8A"/>
        </a:accent6>
        <a:hlink>
          <a:srgbClr val="CC0066"/>
        </a:hlink>
        <a:folHlink>
          <a:srgbClr val="CC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INS 5">
        <a:dk1>
          <a:srgbClr val="000000"/>
        </a:dk1>
        <a:lt1>
          <a:srgbClr val="F8F8F8"/>
        </a:lt1>
        <a:dk2>
          <a:srgbClr val="003366"/>
        </a:dk2>
        <a:lt2>
          <a:srgbClr val="CCCC00"/>
        </a:lt2>
        <a:accent1>
          <a:srgbClr val="0099FF"/>
        </a:accent1>
        <a:accent2>
          <a:srgbClr val="669900"/>
        </a:accent2>
        <a:accent3>
          <a:srgbClr val="AAADB8"/>
        </a:accent3>
        <a:accent4>
          <a:srgbClr val="D4D4D4"/>
        </a:accent4>
        <a:accent5>
          <a:srgbClr val="AACAFF"/>
        </a:accent5>
        <a:accent6>
          <a:srgbClr val="5C8A00"/>
        </a:accent6>
        <a:hlink>
          <a:srgbClr val="CC0000"/>
        </a:hlink>
        <a:folHlink>
          <a:srgbClr val="CC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INS 6">
        <a:dk1>
          <a:srgbClr val="663300"/>
        </a:dk1>
        <a:lt1>
          <a:srgbClr val="D9E8F3"/>
        </a:lt1>
        <a:dk2>
          <a:srgbClr val="999933"/>
        </a:dk2>
        <a:lt2>
          <a:srgbClr val="5F5F5F"/>
        </a:lt2>
        <a:accent1>
          <a:srgbClr val="CBB480"/>
        </a:accent1>
        <a:accent2>
          <a:srgbClr val="99CCFF"/>
        </a:accent2>
        <a:accent3>
          <a:srgbClr val="E9F2F8"/>
        </a:accent3>
        <a:accent4>
          <a:srgbClr val="562A00"/>
        </a:accent4>
        <a:accent5>
          <a:srgbClr val="E2D6C0"/>
        </a:accent5>
        <a:accent6>
          <a:srgbClr val="8AB9E7"/>
        </a:accent6>
        <a:hlink>
          <a:srgbClr val="FFCC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elancholy Abstract Design Template">
  <a:themeElements>
    <a:clrScheme name="Melancholy Abstract Design Template 12">
      <a:dk1>
        <a:srgbClr val="777777"/>
      </a:dk1>
      <a:lt1>
        <a:srgbClr val="969696"/>
      </a:lt1>
      <a:dk2>
        <a:srgbClr val="686B5D"/>
      </a:dk2>
      <a:lt2>
        <a:srgbClr val="4E4E44"/>
      </a:lt2>
      <a:accent1>
        <a:srgbClr val="909082"/>
      </a:accent1>
      <a:accent2>
        <a:srgbClr val="809EA8"/>
      </a:accent2>
      <a:accent3>
        <a:srgbClr val="B9BAB6"/>
      </a:accent3>
      <a:accent4>
        <a:srgbClr val="7F7F7F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Melancholy Abstract Design 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elancholy Abstract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lancholy Abstract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lancholy Abstract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lancholy Abstract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lancholy Abstract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lancholy Abstract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lancholy Abstract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lancholy Abstract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lancholy Abstract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lancholy Abstract Design Template 10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lancholy Abstract Design Template 1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lancholy Abstract Design Template 12">
        <a:dk1>
          <a:srgbClr val="777777"/>
        </a:dk1>
        <a:lt1>
          <a:srgbClr val="969696"/>
        </a:lt1>
        <a:dk2>
          <a:srgbClr val="686B5D"/>
        </a:dk2>
        <a:lt2>
          <a:srgbClr val="4E4E44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7F7F7F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val Design Template">
  <a:themeElements>
    <a:clrScheme name="Oval Design Template 8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Oval Design 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val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val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val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val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val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val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val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val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val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val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val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val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2596</TotalTime>
  <Words>659</Words>
  <Application>Microsoft Office PowerPoint</Application>
  <PresentationFormat>On-screen Show (4:3)</PresentationFormat>
  <Paragraphs>133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32" baseType="lpstr">
      <vt:lpstr>Arial</vt:lpstr>
      <vt:lpstr>Gill Sans Ultra Bold</vt:lpstr>
      <vt:lpstr>Tahoma</vt:lpstr>
      <vt:lpstr>Comic Sans MS</vt:lpstr>
      <vt:lpstr>Harlow Solid Italic</vt:lpstr>
      <vt:lpstr>Prefix</vt:lpstr>
      <vt:lpstr>Impact</vt:lpstr>
      <vt:lpstr>Arial Black</vt:lpstr>
      <vt:lpstr>Times New Roman</vt:lpstr>
      <vt:lpstr>Default Design</vt:lpstr>
      <vt:lpstr>COINS</vt:lpstr>
      <vt:lpstr>Melancholy Abstract Design Template</vt:lpstr>
      <vt:lpstr>Oval Design Template</vt:lpstr>
      <vt:lpstr>PowerPoint Presentation</vt:lpstr>
      <vt:lpstr>PowerPoint Presentation</vt:lpstr>
      <vt:lpstr>A CHURCH’S BUILDING</vt:lpstr>
      <vt:lpstr>WHAT BIBLE COMMAND DOES A “CHURCH KITCHEN” AID IN FULFILLING?</vt:lpstr>
      <vt:lpstr>WHY NOT?</vt:lpstr>
      <vt:lpstr>THE KINGDOM OF GOD</vt:lpstr>
      <vt:lpstr>YET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El Bethel Church of Christ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Donnie V. Rader</dc:creator>
  <cp:lastModifiedBy>Steven J. Wallace</cp:lastModifiedBy>
  <cp:revision>116</cp:revision>
  <dcterms:created xsi:type="dcterms:W3CDTF">2003-10-28T18:22:52Z</dcterms:created>
  <dcterms:modified xsi:type="dcterms:W3CDTF">2012-08-18T21:40:17Z</dcterms:modified>
</cp:coreProperties>
</file>